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4733F-60B0-4919-8B9E-527EB58DC9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B6E408-E7C3-495C-9332-7971A113E9DD}">
      <dgm:prSet phldrT="[Text]"/>
      <dgm:spPr/>
      <dgm:t>
        <a:bodyPr/>
        <a:lstStyle/>
        <a:p>
          <a:r>
            <a:rPr lang="en-US" dirty="0"/>
            <a:t>Before entering the system</a:t>
          </a:r>
        </a:p>
      </dgm:t>
    </dgm:pt>
    <dgm:pt modelId="{15FAD8A8-5502-4F40-A61C-535717491F92}" type="parTrans" cxnId="{9CE16F7D-C645-4142-9BBD-7FB92655A27F}">
      <dgm:prSet/>
      <dgm:spPr/>
      <dgm:t>
        <a:bodyPr/>
        <a:lstStyle/>
        <a:p>
          <a:endParaRPr lang="en-US"/>
        </a:p>
      </dgm:t>
    </dgm:pt>
    <dgm:pt modelId="{599D48F6-8868-4E7C-AF0E-4E6805CD60A1}" type="sibTrans" cxnId="{9CE16F7D-C645-4142-9BBD-7FB92655A27F}">
      <dgm:prSet/>
      <dgm:spPr/>
      <dgm:t>
        <a:bodyPr/>
        <a:lstStyle/>
        <a:p>
          <a:endParaRPr lang="en-US"/>
        </a:p>
      </dgm:t>
    </dgm:pt>
    <dgm:pt modelId="{1FB4C314-0E77-42D7-9CC9-CF570BB8C568}">
      <dgm:prSet phldrT="[Text]"/>
      <dgm:spPr/>
      <dgm:t>
        <a:bodyPr/>
        <a:lstStyle/>
        <a:p>
          <a:r>
            <a:rPr lang="en-US" dirty="0"/>
            <a:t>Security</a:t>
          </a:r>
        </a:p>
      </dgm:t>
    </dgm:pt>
    <dgm:pt modelId="{0C232F12-AF3A-4A36-88FE-708C801223D7}" type="parTrans" cxnId="{B0D1A415-FD39-489E-A174-391BD4350A3A}">
      <dgm:prSet/>
      <dgm:spPr/>
      <dgm:t>
        <a:bodyPr/>
        <a:lstStyle/>
        <a:p>
          <a:endParaRPr lang="en-US"/>
        </a:p>
      </dgm:t>
    </dgm:pt>
    <dgm:pt modelId="{4D7EDCEA-A291-407B-AD75-7288006E22F1}" type="sibTrans" cxnId="{B0D1A415-FD39-489E-A174-391BD4350A3A}">
      <dgm:prSet/>
      <dgm:spPr/>
      <dgm:t>
        <a:bodyPr/>
        <a:lstStyle/>
        <a:p>
          <a:endParaRPr lang="en-US"/>
        </a:p>
      </dgm:t>
    </dgm:pt>
    <dgm:pt modelId="{0827D5C3-0381-4A79-9151-2D7A1A04C81C}">
      <dgm:prSet phldrT="[Text]"/>
      <dgm:spPr/>
      <dgm:t>
        <a:bodyPr/>
        <a:lstStyle/>
        <a:p>
          <a:r>
            <a:rPr lang="en-US" dirty="0"/>
            <a:t>Information desk</a:t>
          </a:r>
        </a:p>
      </dgm:t>
    </dgm:pt>
    <dgm:pt modelId="{60E7DAE8-6457-48FB-9D5C-BBC74FDCE928}" type="parTrans" cxnId="{E92FEE67-30F2-40E8-81B7-ACC2155AF4B7}">
      <dgm:prSet/>
      <dgm:spPr/>
      <dgm:t>
        <a:bodyPr/>
        <a:lstStyle/>
        <a:p>
          <a:endParaRPr lang="en-US"/>
        </a:p>
      </dgm:t>
    </dgm:pt>
    <dgm:pt modelId="{FE07DE98-01EF-4E4F-9005-A9EFF39FA434}" type="sibTrans" cxnId="{E92FEE67-30F2-40E8-81B7-ACC2155AF4B7}">
      <dgm:prSet/>
      <dgm:spPr/>
      <dgm:t>
        <a:bodyPr/>
        <a:lstStyle/>
        <a:p>
          <a:endParaRPr lang="en-US"/>
        </a:p>
      </dgm:t>
    </dgm:pt>
    <dgm:pt modelId="{F4858BF9-A7CC-47C1-8A26-C71F2F6198E4}">
      <dgm:prSet/>
      <dgm:spPr/>
      <dgm:t>
        <a:bodyPr/>
        <a:lstStyle/>
        <a:p>
          <a:r>
            <a:rPr lang="en-US" dirty="0"/>
            <a:t>Information on floor 1</a:t>
          </a:r>
        </a:p>
      </dgm:t>
    </dgm:pt>
    <dgm:pt modelId="{4691BB44-572B-4A5E-86F5-3512299A0D38}" type="parTrans" cxnId="{C294FBDF-63E0-4E88-B46A-640E2C5236AB}">
      <dgm:prSet/>
      <dgm:spPr/>
      <dgm:t>
        <a:bodyPr/>
        <a:lstStyle/>
        <a:p>
          <a:endParaRPr lang="en-US"/>
        </a:p>
      </dgm:t>
    </dgm:pt>
    <dgm:pt modelId="{DF103769-B0C3-41D8-BE02-70C9A753E058}" type="sibTrans" cxnId="{C294FBDF-63E0-4E88-B46A-640E2C5236AB}">
      <dgm:prSet/>
      <dgm:spPr/>
      <dgm:t>
        <a:bodyPr/>
        <a:lstStyle/>
        <a:p>
          <a:endParaRPr lang="en-US"/>
        </a:p>
      </dgm:t>
    </dgm:pt>
    <dgm:pt modelId="{64C27421-CAEA-4BFC-AD11-681C0519317A}">
      <dgm:prSet/>
      <dgm:spPr/>
      <dgm:t>
        <a:bodyPr/>
        <a:lstStyle/>
        <a:p>
          <a:r>
            <a:rPr lang="en-US" dirty="0"/>
            <a:t>Waiting</a:t>
          </a:r>
        </a:p>
      </dgm:t>
    </dgm:pt>
    <dgm:pt modelId="{C354664F-F221-4B10-A218-177C59ACA76C}" type="parTrans" cxnId="{96150F6C-E082-46A6-B8B3-4D603ACC3E8E}">
      <dgm:prSet/>
      <dgm:spPr/>
      <dgm:t>
        <a:bodyPr/>
        <a:lstStyle/>
        <a:p>
          <a:endParaRPr lang="en-US"/>
        </a:p>
      </dgm:t>
    </dgm:pt>
    <dgm:pt modelId="{D6A7C57F-4BA7-4EF3-9205-DDB3FBD14C04}" type="sibTrans" cxnId="{96150F6C-E082-46A6-B8B3-4D603ACC3E8E}">
      <dgm:prSet/>
      <dgm:spPr/>
      <dgm:t>
        <a:bodyPr/>
        <a:lstStyle/>
        <a:p>
          <a:endParaRPr lang="en-US"/>
        </a:p>
      </dgm:t>
    </dgm:pt>
    <dgm:pt modelId="{AE6C555F-7A19-4120-94DB-99CF42CEE504}">
      <dgm:prSet/>
      <dgm:spPr/>
      <dgm:t>
        <a:bodyPr/>
        <a:lstStyle/>
        <a:p>
          <a:r>
            <a:rPr lang="en-US" dirty="0"/>
            <a:t>Signage</a:t>
          </a:r>
        </a:p>
      </dgm:t>
    </dgm:pt>
    <dgm:pt modelId="{062B1BFD-A36E-4507-B519-535689B819D1}" type="parTrans" cxnId="{0C4994E0-D910-48C1-B8E7-BB9E37A80CF7}">
      <dgm:prSet/>
      <dgm:spPr/>
      <dgm:t>
        <a:bodyPr/>
        <a:lstStyle/>
        <a:p>
          <a:endParaRPr lang="en-US"/>
        </a:p>
      </dgm:t>
    </dgm:pt>
    <dgm:pt modelId="{A2601F6A-CE8C-447A-9167-1D1955302AC2}" type="sibTrans" cxnId="{0C4994E0-D910-48C1-B8E7-BB9E37A80CF7}">
      <dgm:prSet/>
      <dgm:spPr/>
      <dgm:t>
        <a:bodyPr/>
        <a:lstStyle/>
        <a:p>
          <a:endParaRPr lang="en-US"/>
        </a:p>
      </dgm:t>
    </dgm:pt>
    <dgm:pt modelId="{2F328285-0FAC-4F42-B92D-450D986AEE79}">
      <dgm:prSet/>
      <dgm:spPr/>
      <dgm:t>
        <a:bodyPr/>
        <a:lstStyle/>
        <a:p>
          <a:r>
            <a:rPr lang="en-US" dirty="0"/>
            <a:t>Others</a:t>
          </a:r>
        </a:p>
      </dgm:t>
    </dgm:pt>
    <dgm:pt modelId="{253D9252-91F4-4277-B73A-8C1D237FA10D}" type="sibTrans" cxnId="{31333006-1122-45A2-BBD0-5ED3F6D02AF6}">
      <dgm:prSet/>
      <dgm:spPr/>
      <dgm:t>
        <a:bodyPr/>
        <a:lstStyle/>
        <a:p>
          <a:endParaRPr lang="en-US"/>
        </a:p>
      </dgm:t>
    </dgm:pt>
    <dgm:pt modelId="{32B4C398-D0F4-4A90-A270-219BDD805A0D}" type="parTrans" cxnId="{31333006-1122-45A2-BBD0-5ED3F6D02AF6}">
      <dgm:prSet/>
      <dgm:spPr/>
      <dgm:t>
        <a:bodyPr/>
        <a:lstStyle/>
        <a:p>
          <a:endParaRPr lang="en-US"/>
        </a:p>
      </dgm:t>
    </dgm:pt>
    <dgm:pt modelId="{F5B02420-0C91-4C2C-90B2-B1414EA0E355}" type="pres">
      <dgm:prSet presAssocID="{5D04733F-60B0-4919-8B9E-527EB58DC99C}" presName="Name0" presStyleCnt="0">
        <dgm:presLayoutVars>
          <dgm:chMax val="7"/>
          <dgm:chPref val="7"/>
          <dgm:dir/>
        </dgm:presLayoutVars>
      </dgm:prSet>
      <dgm:spPr/>
    </dgm:pt>
    <dgm:pt modelId="{3A914704-0E5D-4FDC-B7F5-6F4E8ADB54E8}" type="pres">
      <dgm:prSet presAssocID="{5D04733F-60B0-4919-8B9E-527EB58DC99C}" presName="Name1" presStyleCnt="0"/>
      <dgm:spPr/>
    </dgm:pt>
    <dgm:pt modelId="{67F34CB9-4F04-42DF-8D17-5215ACBA4337}" type="pres">
      <dgm:prSet presAssocID="{5D04733F-60B0-4919-8B9E-527EB58DC99C}" presName="cycle" presStyleCnt="0"/>
      <dgm:spPr/>
    </dgm:pt>
    <dgm:pt modelId="{0F899CB0-60C0-437B-B64F-9FEDAD5E5618}" type="pres">
      <dgm:prSet presAssocID="{5D04733F-60B0-4919-8B9E-527EB58DC99C}" presName="srcNode" presStyleLbl="node1" presStyleIdx="0" presStyleCnt="7"/>
      <dgm:spPr/>
    </dgm:pt>
    <dgm:pt modelId="{0DCE0649-AC09-44B9-8A76-C303B65EB30B}" type="pres">
      <dgm:prSet presAssocID="{5D04733F-60B0-4919-8B9E-527EB58DC99C}" presName="conn" presStyleLbl="parChTrans1D2" presStyleIdx="0" presStyleCnt="1"/>
      <dgm:spPr/>
    </dgm:pt>
    <dgm:pt modelId="{C86A3262-D4C4-4299-B255-051881226422}" type="pres">
      <dgm:prSet presAssocID="{5D04733F-60B0-4919-8B9E-527EB58DC99C}" presName="extraNode" presStyleLbl="node1" presStyleIdx="0" presStyleCnt="7"/>
      <dgm:spPr/>
    </dgm:pt>
    <dgm:pt modelId="{FD8BE82F-0B1A-4438-A37D-E722E098DF4B}" type="pres">
      <dgm:prSet presAssocID="{5D04733F-60B0-4919-8B9E-527EB58DC99C}" presName="dstNode" presStyleLbl="node1" presStyleIdx="0" presStyleCnt="7"/>
      <dgm:spPr/>
    </dgm:pt>
    <dgm:pt modelId="{CEFD07F3-DB9F-4AE3-8562-6EE70C7163FA}" type="pres">
      <dgm:prSet presAssocID="{E6B6E408-E7C3-495C-9332-7971A113E9DD}" presName="text_1" presStyleLbl="node1" presStyleIdx="0" presStyleCnt="7">
        <dgm:presLayoutVars>
          <dgm:bulletEnabled val="1"/>
        </dgm:presLayoutVars>
      </dgm:prSet>
      <dgm:spPr/>
    </dgm:pt>
    <dgm:pt modelId="{7F09615D-E3BB-406E-98FA-F23AB24C11EA}" type="pres">
      <dgm:prSet presAssocID="{E6B6E408-E7C3-495C-9332-7971A113E9DD}" presName="accent_1" presStyleCnt="0"/>
      <dgm:spPr/>
    </dgm:pt>
    <dgm:pt modelId="{DD64A50F-D6B3-46D5-A091-E7C2C4D60D24}" type="pres">
      <dgm:prSet presAssocID="{E6B6E408-E7C3-495C-9332-7971A113E9DD}" presName="accentRepeatNode" presStyleLbl="solidFgAcc1" presStyleIdx="0" presStyleCnt="7"/>
      <dgm:spPr/>
    </dgm:pt>
    <dgm:pt modelId="{EB5958A4-5753-49BA-9E46-DB2BF770DD34}" type="pres">
      <dgm:prSet presAssocID="{1FB4C314-0E77-42D7-9CC9-CF570BB8C568}" presName="text_2" presStyleLbl="node1" presStyleIdx="1" presStyleCnt="7">
        <dgm:presLayoutVars>
          <dgm:bulletEnabled val="1"/>
        </dgm:presLayoutVars>
      </dgm:prSet>
      <dgm:spPr/>
    </dgm:pt>
    <dgm:pt modelId="{C8974DBA-2FDA-4F23-A160-9A1D0C2E4CA1}" type="pres">
      <dgm:prSet presAssocID="{1FB4C314-0E77-42D7-9CC9-CF570BB8C568}" presName="accent_2" presStyleCnt="0"/>
      <dgm:spPr/>
    </dgm:pt>
    <dgm:pt modelId="{BC433E1F-7A54-4001-A446-E4B6B22CC4BC}" type="pres">
      <dgm:prSet presAssocID="{1FB4C314-0E77-42D7-9CC9-CF570BB8C568}" presName="accentRepeatNode" presStyleLbl="solidFgAcc1" presStyleIdx="1" presStyleCnt="7"/>
      <dgm:spPr/>
    </dgm:pt>
    <dgm:pt modelId="{3C100A4D-8858-42C8-A5B6-B3B7A4E8FCAA}" type="pres">
      <dgm:prSet presAssocID="{0827D5C3-0381-4A79-9151-2D7A1A04C81C}" presName="text_3" presStyleLbl="node1" presStyleIdx="2" presStyleCnt="7">
        <dgm:presLayoutVars>
          <dgm:bulletEnabled val="1"/>
        </dgm:presLayoutVars>
      </dgm:prSet>
      <dgm:spPr/>
    </dgm:pt>
    <dgm:pt modelId="{94783F44-47AB-4A6F-AB64-564C72E11036}" type="pres">
      <dgm:prSet presAssocID="{0827D5C3-0381-4A79-9151-2D7A1A04C81C}" presName="accent_3" presStyleCnt="0"/>
      <dgm:spPr/>
    </dgm:pt>
    <dgm:pt modelId="{FF3090F0-7237-4937-9EA5-6FA976FCCA5C}" type="pres">
      <dgm:prSet presAssocID="{0827D5C3-0381-4A79-9151-2D7A1A04C81C}" presName="accentRepeatNode" presStyleLbl="solidFgAcc1" presStyleIdx="2" presStyleCnt="7"/>
      <dgm:spPr/>
    </dgm:pt>
    <dgm:pt modelId="{E5D094D3-F035-4438-8D18-74FA47922A8E}" type="pres">
      <dgm:prSet presAssocID="{F4858BF9-A7CC-47C1-8A26-C71F2F6198E4}" presName="text_4" presStyleLbl="node1" presStyleIdx="3" presStyleCnt="7">
        <dgm:presLayoutVars>
          <dgm:bulletEnabled val="1"/>
        </dgm:presLayoutVars>
      </dgm:prSet>
      <dgm:spPr/>
    </dgm:pt>
    <dgm:pt modelId="{2F0256B0-C1B3-423E-8F57-EC89A3EDBD83}" type="pres">
      <dgm:prSet presAssocID="{F4858BF9-A7CC-47C1-8A26-C71F2F6198E4}" presName="accent_4" presStyleCnt="0"/>
      <dgm:spPr/>
    </dgm:pt>
    <dgm:pt modelId="{11922013-3C83-4C44-85D5-14BE1053724A}" type="pres">
      <dgm:prSet presAssocID="{F4858BF9-A7CC-47C1-8A26-C71F2F6198E4}" presName="accentRepeatNode" presStyleLbl="solidFgAcc1" presStyleIdx="3" presStyleCnt="7"/>
      <dgm:spPr/>
    </dgm:pt>
    <dgm:pt modelId="{CA4D4820-8641-4877-A77C-1C2C10D4D5BD}" type="pres">
      <dgm:prSet presAssocID="{AE6C555F-7A19-4120-94DB-99CF42CEE504}" presName="text_5" presStyleLbl="node1" presStyleIdx="4" presStyleCnt="7">
        <dgm:presLayoutVars>
          <dgm:bulletEnabled val="1"/>
        </dgm:presLayoutVars>
      </dgm:prSet>
      <dgm:spPr/>
    </dgm:pt>
    <dgm:pt modelId="{ED8DDFA4-32FE-46FD-A43C-7FD37AE48160}" type="pres">
      <dgm:prSet presAssocID="{AE6C555F-7A19-4120-94DB-99CF42CEE504}" presName="accent_5" presStyleCnt="0"/>
      <dgm:spPr/>
    </dgm:pt>
    <dgm:pt modelId="{608B56B4-5038-4B24-A4D8-91E0067A3038}" type="pres">
      <dgm:prSet presAssocID="{AE6C555F-7A19-4120-94DB-99CF42CEE504}" presName="accentRepeatNode" presStyleLbl="solidFgAcc1" presStyleIdx="4" presStyleCnt="7"/>
      <dgm:spPr/>
    </dgm:pt>
    <dgm:pt modelId="{69286FD4-4350-469F-8AAE-7A7E93C1F0C8}" type="pres">
      <dgm:prSet presAssocID="{64C27421-CAEA-4BFC-AD11-681C0519317A}" presName="text_6" presStyleLbl="node1" presStyleIdx="5" presStyleCnt="7">
        <dgm:presLayoutVars>
          <dgm:bulletEnabled val="1"/>
        </dgm:presLayoutVars>
      </dgm:prSet>
      <dgm:spPr/>
    </dgm:pt>
    <dgm:pt modelId="{C5414B2A-C2C2-42F8-A3D0-3511CE5FBD3E}" type="pres">
      <dgm:prSet presAssocID="{64C27421-CAEA-4BFC-AD11-681C0519317A}" presName="accent_6" presStyleCnt="0"/>
      <dgm:spPr/>
    </dgm:pt>
    <dgm:pt modelId="{47286B9D-4056-43D9-8BDD-04F16A2CB7A0}" type="pres">
      <dgm:prSet presAssocID="{64C27421-CAEA-4BFC-AD11-681C0519317A}" presName="accentRepeatNode" presStyleLbl="solidFgAcc1" presStyleIdx="5" presStyleCnt="7"/>
      <dgm:spPr/>
    </dgm:pt>
    <dgm:pt modelId="{C777554D-9794-42B0-8412-3BD0389B2A55}" type="pres">
      <dgm:prSet presAssocID="{2F328285-0FAC-4F42-B92D-450D986AEE79}" presName="text_7" presStyleLbl="node1" presStyleIdx="6" presStyleCnt="7">
        <dgm:presLayoutVars>
          <dgm:bulletEnabled val="1"/>
        </dgm:presLayoutVars>
      </dgm:prSet>
      <dgm:spPr/>
    </dgm:pt>
    <dgm:pt modelId="{74DAB0C5-0B87-4AEF-AF99-F3123D903D46}" type="pres">
      <dgm:prSet presAssocID="{2F328285-0FAC-4F42-B92D-450D986AEE79}" presName="accent_7" presStyleCnt="0"/>
      <dgm:spPr/>
    </dgm:pt>
    <dgm:pt modelId="{68E027CD-2AAA-4DA8-A949-B344825B2C89}" type="pres">
      <dgm:prSet presAssocID="{2F328285-0FAC-4F42-B92D-450D986AEE79}" presName="accentRepeatNode" presStyleLbl="solidFgAcc1" presStyleIdx="6" presStyleCnt="7"/>
      <dgm:spPr/>
    </dgm:pt>
  </dgm:ptLst>
  <dgm:cxnLst>
    <dgm:cxn modelId="{31333006-1122-45A2-BBD0-5ED3F6D02AF6}" srcId="{5D04733F-60B0-4919-8B9E-527EB58DC99C}" destId="{2F328285-0FAC-4F42-B92D-450D986AEE79}" srcOrd="6" destOrd="0" parTransId="{32B4C398-D0F4-4A90-A270-219BDD805A0D}" sibTransId="{253D9252-91F4-4277-B73A-8C1D237FA10D}"/>
    <dgm:cxn modelId="{B0D1A415-FD39-489E-A174-391BD4350A3A}" srcId="{5D04733F-60B0-4919-8B9E-527EB58DC99C}" destId="{1FB4C314-0E77-42D7-9CC9-CF570BB8C568}" srcOrd="1" destOrd="0" parTransId="{0C232F12-AF3A-4A36-88FE-708C801223D7}" sibTransId="{4D7EDCEA-A291-407B-AD75-7288006E22F1}"/>
    <dgm:cxn modelId="{3548C328-E295-4087-8444-9C63177B799D}" type="presOf" srcId="{599D48F6-8868-4E7C-AF0E-4E6805CD60A1}" destId="{0DCE0649-AC09-44B9-8A76-C303B65EB30B}" srcOrd="0" destOrd="0" presId="urn:microsoft.com/office/officeart/2008/layout/VerticalCurvedList"/>
    <dgm:cxn modelId="{38FDA33F-B06D-49AA-90FB-4B60A63EC34E}" type="presOf" srcId="{0827D5C3-0381-4A79-9151-2D7A1A04C81C}" destId="{3C100A4D-8858-42C8-A5B6-B3B7A4E8FCAA}" srcOrd="0" destOrd="0" presId="urn:microsoft.com/office/officeart/2008/layout/VerticalCurvedList"/>
    <dgm:cxn modelId="{C32F7246-49DD-4A65-8A9B-9D090C7E255E}" type="presOf" srcId="{E6B6E408-E7C3-495C-9332-7971A113E9DD}" destId="{CEFD07F3-DB9F-4AE3-8562-6EE70C7163FA}" srcOrd="0" destOrd="0" presId="urn:microsoft.com/office/officeart/2008/layout/VerticalCurvedList"/>
    <dgm:cxn modelId="{E92FEE67-30F2-40E8-81B7-ACC2155AF4B7}" srcId="{5D04733F-60B0-4919-8B9E-527EB58DC99C}" destId="{0827D5C3-0381-4A79-9151-2D7A1A04C81C}" srcOrd="2" destOrd="0" parTransId="{60E7DAE8-6457-48FB-9D5C-BBC74FDCE928}" sibTransId="{FE07DE98-01EF-4E4F-9005-A9EFF39FA434}"/>
    <dgm:cxn modelId="{96150F6C-E082-46A6-B8B3-4D603ACC3E8E}" srcId="{5D04733F-60B0-4919-8B9E-527EB58DC99C}" destId="{64C27421-CAEA-4BFC-AD11-681C0519317A}" srcOrd="5" destOrd="0" parTransId="{C354664F-F221-4B10-A218-177C59ACA76C}" sibTransId="{D6A7C57F-4BA7-4EF3-9205-DDB3FBD14C04}"/>
    <dgm:cxn modelId="{56603359-93D3-4D23-8D0C-4A19C57314D4}" type="presOf" srcId="{64C27421-CAEA-4BFC-AD11-681C0519317A}" destId="{69286FD4-4350-469F-8AAE-7A7E93C1F0C8}" srcOrd="0" destOrd="0" presId="urn:microsoft.com/office/officeart/2008/layout/VerticalCurvedList"/>
    <dgm:cxn modelId="{9CE16F7D-C645-4142-9BBD-7FB92655A27F}" srcId="{5D04733F-60B0-4919-8B9E-527EB58DC99C}" destId="{E6B6E408-E7C3-495C-9332-7971A113E9DD}" srcOrd="0" destOrd="0" parTransId="{15FAD8A8-5502-4F40-A61C-535717491F92}" sibTransId="{599D48F6-8868-4E7C-AF0E-4E6805CD60A1}"/>
    <dgm:cxn modelId="{62480BA1-DB93-458A-B305-4EC6CADBBDB3}" type="presOf" srcId="{AE6C555F-7A19-4120-94DB-99CF42CEE504}" destId="{CA4D4820-8641-4877-A77C-1C2C10D4D5BD}" srcOrd="0" destOrd="0" presId="urn:microsoft.com/office/officeart/2008/layout/VerticalCurvedList"/>
    <dgm:cxn modelId="{F2C6C4A8-E192-43CD-A483-1C09F2343D4B}" type="presOf" srcId="{F4858BF9-A7CC-47C1-8A26-C71F2F6198E4}" destId="{E5D094D3-F035-4438-8D18-74FA47922A8E}" srcOrd="0" destOrd="0" presId="urn:microsoft.com/office/officeart/2008/layout/VerticalCurvedList"/>
    <dgm:cxn modelId="{B4378DAE-E017-4FBC-A9E9-D97C3AC43FFA}" type="presOf" srcId="{1FB4C314-0E77-42D7-9CC9-CF570BB8C568}" destId="{EB5958A4-5753-49BA-9E46-DB2BF770DD34}" srcOrd="0" destOrd="0" presId="urn:microsoft.com/office/officeart/2008/layout/VerticalCurvedList"/>
    <dgm:cxn modelId="{61F975C9-2980-40D5-96F3-8A7225EACEFB}" type="presOf" srcId="{2F328285-0FAC-4F42-B92D-450D986AEE79}" destId="{C777554D-9794-42B0-8412-3BD0389B2A55}" srcOrd="0" destOrd="0" presId="urn:microsoft.com/office/officeart/2008/layout/VerticalCurvedList"/>
    <dgm:cxn modelId="{C85FB1D6-7106-458C-B64F-195C1D7F2D80}" type="presOf" srcId="{5D04733F-60B0-4919-8B9E-527EB58DC99C}" destId="{F5B02420-0C91-4C2C-90B2-B1414EA0E355}" srcOrd="0" destOrd="0" presId="urn:microsoft.com/office/officeart/2008/layout/VerticalCurvedList"/>
    <dgm:cxn modelId="{C294FBDF-63E0-4E88-B46A-640E2C5236AB}" srcId="{5D04733F-60B0-4919-8B9E-527EB58DC99C}" destId="{F4858BF9-A7CC-47C1-8A26-C71F2F6198E4}" srcOrd="3" destOrd="0" parTransId="{4691BB44-572B-4A5E-86F5-3512299A0D38}" sibTransId="{DF103769-B0C3-41D8-BE02-70C9A753E058}"/>
    <dgm:cxn modelId="{0C4994E0-D910-48C1-B8E7-BB9E37A80CF7}" srcId="{5D04733F-60B0-4919-8B9E-527EB58DC99C}" destId="{AE6C555F-7A19-4120-94DB-99CF42CEE504}" srcOrd="4" destOrd="0" parTransId="{062B1BFD-A36E-4507-B519-535689B819D1}" sibTransId="{A2601F6A-CE8C-447A-9167-1D1955302AC2}"/>
    <dgm:cxn modelId="{BBB74278-C6BD-4F4C-979D-EAC0FCE9C33B}" type="presParOf" srcId="{F5B02420-0C91-4C2C-90B2-B1414EA0E355}" destId="{3A914704-0E5D-4FDC-B7F5-6F4E8ADB54E8}" srcOrd="0" destOrd="0" presId="urn:microsoft.com/office/officeart/2008/layout/VerticalCurvedList"/>
    <dgm:cxn modelId="{56D57FCF-DAEA-4F05-A3CD-A2A03D362F12}" type="presParOf" srcId="{3A914704-0E5D-4FDC-B7F5-6F4E8ADB54E8}" destId="{67F34CB9-4F04-42DF-8D17-5215ACBA4337}" srcOrd="0" destOrd="0" presId="urn:microsoft.com/office/officeart/2008/layout/VerticalCurvedList"/>
    <dgm:cxn modelId="{03331FAF-F6D2-4E35-8378-1E22F6A6ADFC}" type="presParOf" srcId="{67F34CB9-4F04-42DF-8D17-5215ACBA4337}" destId="{0F899CB0-60C0-437B-B64F-9FEDAD5E5618}" srcOrd="0" destOrd="0" presId="urn:microsoft.com/office/officeart/2008/layout/VerticalCurvedList"/>
    <dgm:cxn modelId="{38BAAC4E-60CB-49F2-8828-F040C19E6610}" type="presParOf" srcId="{67F34CB9-4F04-42DF-8D17-5215ACBA4337}" destId="{0DCE0649-AC09-44B9-8A76-C303B65EB30B}" srcOrd="1" destOrd="0" presId="urn:microsoft.com/office/officeart/2008/layout/VerticalCurvedList"/>
    <dgm:cxn modelId="{C1D3F422-E66B-48CD-83E5-FA3E3C8776D5}" type="presParOf" srcId="{67F34CB9-4F04-42DF-8D17-5215ACBA4337}" destId="{C86A3262-D4C4-4299-B255-051881226422}" srcOrd="2" destOrd="0" presId="urn:microsoft.com/office/officeart/2008/layout/VerticalCurvedList"/>
    <dgm:cxn modelId="{D7C2ABAC-6E26-491F-9EF1-8604DFDA4049}" type="presParOf" srcId="{67F34CB9-4F04-42DF-8D17-5215ACBA4337}" destId="{FD8BE82F-0B1A-4438-A37D-E722E098DF4B}" srcOrd="3" destOrd="0" presId="urn:microsoft.com/office/officeart/2008/layout/VerticalCurvedList"/>
    <dgm:cxn modelId="{E91E85FE-C1B8-46DE-84A3-E81039253E26}" type="presParOf" srcId="{3A914704-0E5D-4FDC-B7F5-6F4E8ADB54E8}" destId="{CEFD07F3-DB9F-4AE3-8562-6EE70C7163FA}" srcOrd="1" destOrd="0" presId="urn:microsoft.com/office/officeart/2008/layout/VerticalCurvedList"/>
    <dgm:cxn modelId="{3A301E17-F4CA-4233-80AD-E68F3FEE368B}" type="presParOf" srcId="{3A914704-0E5D-4FDC-B7F5-6F4E8ADB54E8}" destId="{7F09615D-E3BB-406E-98FA-F23AB24C11EA}" srcOrd="2" destOrd="0" presId="urn:microsoft.com/office/officeart/2008/layout/VerticalCurvedList"/>
    <dgm:cxn modelId="{944CD4FA-13D5-472A-9FE7-ABD003A6E116}" type="presParOf" srcId="{7F09615D-E3BB-406E-98FA-F23AB24C11EA}" destId="{DD64A50F-D6B3-46D5-A091-E7C2C4D60D24}" srcOrd="0" destOrd="0" presId="urn:microsoft.com/office/officeart/2008/layout/VerticalCurvedList"/>
    <dgm:cxn modelId="{DB543AE8-2865-4CE1-B7F5-685EE85245F5}" type="presParOf" srcId="{3A914704-0E5D-4FDC-B7F5-6F4E8ADB54E8}" destId="{EB5958A4-5753-49BA-9E46-DB2BF770DD34}" srcOrd="3" destOrd="0" presId="urn:microsoft.com/office/officeart/2008/layout/VerticalCurvedList"/>
    <dgm:cxn modelId="{1AB11E67-85F6-4CA4-BB8B-DE70CB444264}" type="presParOf" srcId="{3A914704-0E5D-4FDC-B7F5-6F4E8ADB54E8}" destId="{C8974DBA-2FDA-4F23-A160-9A1D0C2E4CA1}" srcOrd="4" destOrd="0" presId="urn:microsoft.com/office/officeart/2008/layout/VerticalCurvedList"/>
    <dgm:cxn modelId="{3C16F459-6697-4385-8BD5-18369E34375B}" type="presParOf" srcId="{C8974DBA-2FDA-4F23-A160-9A1D0C2E4CA1}" destId="{BC433E1F-7A54-4001-A446-E4B6B22CC4BC}" srcOrd="0" destOrd="0" presId="urn:microsoft.com/office/officeart/2008/layout/VerticalCurvedList"/>
    <dgm:cxn modelId="{E2610254-95B7-4CB1-B0B8-2851FB7F0102}" type="presParOf" srcId="{3A914704-0E5D-4FDC-B7F5-6F4E8ADB54E8}" destId="{3C100A4D-8858-42C8-A5B6-B3B7A4E8FCAA}" srcOrd="5" destOrd="0" presId="urn:microsoft.com/office/officeart/2008/layout/VerticalCurvedList"/>
    <dgm:cxn modelId="{1F2D9BEA-9534-4547-A7F4-ADDBC511C70B}" type="presParOf" srcId="{3A914704-0E5D-4FDC-B7F5-6F4E8ADB54E8}" destId="{94783F44-47AB-4A6F-AB64-564C72E11036}" srcOrd="6" destOrd="0" presId="urn:microsoft.com/office/officeart/2008/layout/VerticalCurvedList"/>
    <dgm:cxn modelId="{A54A20B7-6411-423E-ADCA-AA77D16E9C91}" type="presParOf" srcId="{94783F44-47AB-4A6F-AB64-564C72E11036}" destId="{FF3090F0-7237-4937-9EA5-6FA976FCCA5C}" srcOrd="0" destOrd="0" presId="urn:microsoft.com/office/officeart/2008/layout/VerticalCurvedList"/>
    <dgm:cxn modelId="{546E0B7D-BA1B-456B-9DAC-47BB554EEB0C}" type="presParOf" srcId="{3A914704-0E5D-4FDC-B7F5-6F4E8ADB54E8}" destId="{E5D094D3-F035-4438-8D18-74FA47922A8E}" srcOrd="7" destOrd="0" presId="urn:microsoft.com/office/officeart/2008/layout/VerticalCurvedList"/>
    <dgm:cxn modelId="{BF57E4BC-DCDB-4208-A3B5-9BB860A2260F}" type="presParOf" srcId="{3A914704-0E5D-4FDC-B7F5-6F4E8ADB54E8}" destId="{2F0256B0-C1B3-423E-8F57-EC89A3EDBD83}" srcOrd="8" destOrd="0" presId="urn:microsoft.com/office/officeart/2008/layout/VerticalCurvedList"/>
    <dgm:cxn modelId="{B7264845-7799-4CD9-9AC2-ADEC70FA091D}" type="presParOf" srcId="{2F0256B0-C1B3-423E-8F57-EC89A3EDBD83}" destId="{11922013-3C83-4C44-85D5-14BE1053724A}" srcOrd="0" destOrd="0" presId="urn:microsoft.com/office/officeart/2008/layout/VerticalCurvedList"/>
    <dgm:cxn modelId="{45F4FE96-272C-4F2C-869B-B33E65F095CE}" type="presParOf" srcId="{3A914704-0E5D-4FDC-B7F5-6F4E8ADB54E8}" destId="{CA4D4820-8641-4877-A77C-1C2C10D4D5BD}" srcOrd="9" destOrd="0" presId="urn:microsoft.com/office/officeart/2008/layout/VerticalCurvedList"/>
    <dgm:cxn modelId="{B6C9F2A5-D1B2-4DD3-9233-DF802B379541}" type="presParOf" srcId="{3A914704-0E5D-4FDC-B7F5-6F4E8ADB54E8}" destId="{ED8DDFA4-32FE-46FD-A43C-7FD37AE48160}" srcOrd="10" destOrd="0" presId="urn:microsoft.com/office/officeart/2008/layout/VerticalCurvedList"/>
    <dgm:cxn modelId="{8D301D68-B069-4916-B33E-08BD153CBEBE}" type="presParOf" srcId="{ED8DDFA4-32FE-46FD-A43C-7FD37AE48160}" destId="{608B56B4-5038-4B24-A4D8-91E0067A3038}" srcOrd="0" destOrd="0" presId="urn:microsoft.com/office/officeart/2008/layout/VerticalCurvedList"/>
    <dgm:cxn modelId="{D4663FBE-84BF-41D9-8DA5-C6AA0CC97361}" type="presParOf" srcId="{3A914704-0E5D-4FDC-B7F5-6F4E8ADB54E8}" destId="{69286FD4-4350-469F-8AAE-7A7E93C1F0C8}" srcOrd="11" destOrd="0" presId="urn:microsoft.com/office/officeart/2008/layout/VerticalCurvedList"/>
    <dgm:cxn modelId="{AD4199C1-1493-4D06-80EB-E579B8EFBC1E}" type="presParOf" srcId="{3A914704-0E5D-4FDC-B7F5-6F4E8ADB54E8}" destId="{C5414B2A-C2C2-42F8-A3D0-3511CE5FBD3E}" srcOrd="12" destOrd="0" presId="urn:microsoft.com/office/officeart/2008/layout/VerticalCurvedList"/>
    <dgm:cxn modelId="{1B441E86-20D5-40E9-ABA6-9D87E3EBB932}" type="presParOf" srcId="{C5414B2A-C2C2-42F8-A3D0-3511CE5FBD3E}" destId="{47286B9D-4056-43D9-8BDD-04F16A2CB7A0}" srcOrd="0" destOrd="0" presId="urn:microsoft.com/office/officeart/2008/layout/VerticalCurvedList"/>
    <dgm:cxn modelId="{D7F8DD3B-5C8B-434D-B47C-50CF14C194F9}" type="presParOf" srcId="{3A914704-0E5D-4FDC-B7F5-6F4E8ADB54E8}" destId="{C777554D-9794-42B0-8412-3BD0389B2A55}" srcOrd="13" destOrd="0" presId="urn:microsoft.com/office/officeart/2008/layout/VerticalCurvedList"/>
    <dgm:cxn modelId="{986A0E34-00BC-44FB-B8AA-A6AAE145652C}" type="presParOf" srcId="{3A914704-0E5D-4FDC-B7F5-6F4E8ADB54E8}" destId="{74DAB0C5-0B87-4AEF-AF99-F3123D903D46}" srcOrd="14" destOrd="0" presId="urn:microsoft.com/office/officeart/2008/layout/VerticalCurvedList"/>
    <dgm:cxn modelId="{85108454-43FC-4D3E-913B-E6CC5A4B07AA}" type="presParOf" srcId="{74DAB0C5-0B87-4AEF-AF99-F3123D903D46}" destId="{68E027CD-2AAA-4DA8-A949-B344825B2C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0649-AC09-44B9-8A76-C303B65EB30B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D07F3-DB9F-4AE3-8562-6EE70C7163FA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Before entering the system</a:t>
          </a:r>
        </a:p>
      </dsp:txBody>
      <dsp:txXfrm>
        <a:off x="380119" y="246332"/>
        <a:ext cx="7675541" cy="492448"/>
      </dsp:txXfrm>
    </dsp:sp>
    <dsp:sp modelId="{DD64A50F-D6B3-46D5-A091-E7C2C4D60D24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958A4-5753-49BA-9E46-DB2BF770DD34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Security</a:t>
          </a:r>
        </a:p>
      </dsp:txBody>
      <dsp:txXfrm>
        <a:off x="826075" y="985438"/>
        <a:ext cx="7229585" cy="492448"/>
      </dsp:txXfrm>
    </dsp:sp>
    <dsp:sp modelId="{BC433E1F-7A54-4001-A446-E4B6B22CC4BC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00A4D-8858-42C8-A5B6-B3B7A4E8FCAA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Information desk</a:t>
          </a:r>
        </a:p>
      </dsp:txBody>
      <dsp:txXfrm>
        <a:off x="1070457" y="1724003"/>
        <a:ext cx="6985203" cy="492448"/>
      </dsp:txXfrm>
    </dsp:sp>
    <dsp:sp modelId="{FF3090F0-7237-4937-9EA5-6FA976FCCA5C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094D3-F035-4438-8D18-74FA47922A8E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Information on floor 1</a:t>
          </a:r>
        </a:p>
      </dsp:txBody>
      <dsp:txXfrm>
        <a:off x="1148486" y="2463109"/>
        <a:ext cx="6907174" cy="492448"/>
      </dsp:txXfrm>
    </dsp:sp>
    <dsp:sp modelId="{11922013-3C83-4C44-85D5-14BE1053724A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D4820-8641-4877-A77C-1C2C10D4D5BD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Signage</a:t>
          </a:r>
        </a:p>
      </dsp:txBody>
      <dsp:txXfrm>
        <a:off x="1070457" y="3202215"/>
        <a:ext cx="6985203" cy="492448"/>
      </dsp:txXfrm>
    </dsp:sp>
    <dsp:sp modelId="{608B56B4-5038-4B24-A4D8-91E0067A3038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86FD4-4350-469F-8AAE-7A7E93C1F0C8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Waiting</a:t>
          </a:r>
        </a:p>
      </dsp:txBody>
      <dsp:txXfrm>
        <a:off x="826075" y="3940779"/>
        <a:ext cx="7229585" cy="492448"/>
      </dsp:txXfrm>
    </dsp:sp>
    <dsp:sp modelId="{47286B9D-4056-43D9-8BDD-04F16A2CB7A0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7554D-9794-42B0-8412-3BD0389B2A55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Others</a:t>
          </a:r>
        </a:p>
      </dsp:txBody>
      <dsp:txXfrm>
        <a:off x="380119" y="4679885"/>
        <a:ext cx="7675541" cy="492448"/>
      </dsp:txXfrm>
    </dsp:sp>
    <dsp:sp modelId="{68E027CD-2AAA-4DA8-A949-B344825B2C89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FE52E-6334-4218-9F1F-02A8E1DDFA9D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A3C8B-2090-44DE-8D0F-1330DC846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AE03E-B28B-4CD6-93D1-C2541526F0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BBA4-5391-44DA-B45A-120229F7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A4174-FFD4-4AFD-87CA-C634CC1B6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22B16-6C89-41E1-B760-8FD59AC0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0CAA-3932-41FA-AC7A-C1F6EA2E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30D3B-7537-43D9-B4EC-985F7758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8A08-E99D-49C5-9472-02CA7FE4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8334C-88A6-4AAE-8C32-4012F17E0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71E93-41A0-40CF-AD7D-E4A18125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8252F-ACD2-4665-B933-7B7645B9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B2609-0FE4-4400-B45C-024B8B19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7A260-7F5C-4011-8963-64462E368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61C27-5EE5-4AA1-AAB6-5BF50C355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0554-8EC6-41DC-B750-09731F98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F9665-E5DC-4418-8D82-40A7EE15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1BF2-9DD9-485A-ACDB-19CDA388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BB55-1FE9-48FE-8F81-111C5CD1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A574B-DCC7-4E55-9B66-68A1779B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D1523-1F1D-4C59-8E92-725FCAEB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7453-A8F6-4B07-929D-C7AFAB53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5B56-3A13-44DC-BB82-07CD4C45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C8AE-E886-4A00-AADE-C560BC75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EA8A9-84C2-4878-919C-218A9B786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4EC6B-D03D-4A6A-B3BC-148F5E99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C011F-ABD5-4F41-AC41-10D5C696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30D11-B4FF-4B60-AAE1-07237178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70CB-87D9-4194-9735-CD447151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0D9C3-F0D6-4F9A-B8B8-AEA52821C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76770-4909-4C9A-82E6-34BC30C62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D7DCC-D1B1-4021-B447-6B5BFC93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408DC-CF96-47FF-BA31-D0A2D38F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E2A33-0E4C-4ECD-A2DB-4DD1BFE9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8656-117B-4441-BDAE-D373AC2D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C4681-1F9B-4BCA-BB71-F638FBE7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62214-E51D-43E2-A13F-F5D834D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1A819-574E-464F-A419-9C58F348B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B3A3D8-25FD-4295-BE52-DD58B9EC0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3CA97-9CE8-4680-B469-CDABE682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261B2-120F-4F75-9BE1-5D6DD614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E24641-5746-4587-AFFA-33E20CF0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1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9069-43D7-4D15-A443-581786EA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1D35D-E87F-4962-B4C5-023CCCB7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C57C0-0338-46C3-AACE-58C69747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75DB4-7A44-48F1-BAAF-BC4917E35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F3DA0-C899-4997-8B42-C3EFF062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DB710-025A-45C4-B55E-7D9E633D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ED15A-7A35-44F1-A947-7CE50F85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E57F-92E2-44AE-A2D3-A8957596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F354-2E42-4077-B854-78CE716E6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98565-25B9-4EA6-A6D3-0C487BC38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0F92B-7E75-4A05-BFD4-AC561ED5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D52DA-4570-4978-BC0F-A6CEF2E2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9D912-4724-4BD2-9513-48550536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6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0BAC-3D75-43BF-A205-B672CB32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EBB2EC-8C75-4D00-9957-503312AD2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53AB3-2FF7-40B0-B460-3B6CF7341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85B23-8EB8-4082-9119-68601FDD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6FDE5-E650-4128-A87B-80329D4C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F3BA7-CE29-44D3-A894-4F543D6C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B88C7-3621-4246-B154-0C7F0219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20E31-8B48-4C1D-9BD4-8543B1A4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B922F-C162-4605-89F4-B9262F0BE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9B75C-6628-4E2D-818B-F26352790166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16C6-C080-4D02-A584-B4A0664D4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8A05E-D6AF-425B-9910-7DF2A8BD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7D12-C320-4E36-A5F5-D61C1514B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Family 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Improving the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316861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forms in person (at Self help)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4160" y="3662582"/>
            <a:ext cx="35278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Filing a petition in person</a:t>
            </a:r>
          </a:p>
          <a:p>
            <a:endParaRPr lang="en-US" dirty="0"/>
          </a:p>
          <a:p>
            <a:r>
              <a:rPr lang="en-US" dirty="0"/>
              <a:t>On submitting the form, </a:t>
            </a:r>
          </a:p>
          <a:p>
            <a:r>
              <a:rPr lang="en-US" sz="1600" b="1" i="1" dirty="0"/>
              <a:t>Ticket confirmation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at 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expect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600" y="1690688"/>
            <a:ext cx="1046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We suggest expanding the role of the self help center to become the starting point of filling forms for all type of cases, and being directed to the relevant department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579427"/>
            <a:ext cx="10515600" cy="64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 the information from the previous stage, where person understand what form they have to fill, they pick and fill that colored form</a:t>
            </a:r>
          </a:p>
        </p:txBody>
      </p:sp>
    </p:spTree>
    <p:extLst>
      <p:ext uri="{BB962C8B-B14F-4D97-AF65-F5344CB8AC3E}">
        <p14:creationId xmlns:p14="http://schemas.microsoft.com/office/powerpoint/2010/main" val="107872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37" r="2608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Wayfinding -</a:t>
            </a:r>
            <a:br>
              <a:rPr lang="en-US" dirty="0"/>
            </a:br>
            <a:r>
              <a:rPr lang="en-US" dirty="0"/>
              <a:t>Elevator (hotel)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Color coded (same as flier)</a:t>
            </a:r>
          </a:p>
          <a:p>
            <a:r>
              <a:rPr lang="en-US" sz="1800" dirty="0"/>
              <a:t>Information about what is on each floor on each colored section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chemeClr val="accent1"/>
                </a:solidFill>
              </a:rPr>
              <a:t>https://</a:t>
            </a:r>
            <a:r>
              <a:rPr lang="en-US" sz="1800" dirty="0" err="1">
                <a:solidFill>
                  <a:schemeClr val="accent1"/>
                </a:solidFill>
              </a:rPr>
              <a:t>segd.org</a:t>
            </a:r>
            <a:r>
              <a:rPr lang="en-US" sz="1800" dirty="0">
                <a:solidFill>
                  <a:schemeClr val="accent1"/>
                </a:solidFill>
              </a:rPr>
              <a:t>/sites/default/files/styles/</a:t>
            </a:r>
            <a:r>
              <a:rPr lang="en-US" sz="1800" dirty="0" err="1">
                <a:solidFill>
                  <a:schemeClr val="accent1"/>
                </a:solidFill>
              </a:rPr>
              <a:t>galleryformatter_slide</a:t>
            </a:r>
            <a:r>
              <a:rPr lang="en-US" sz="1800" dirty="0">
                <a:solidFill>
                  <a:schemeClr val="accent1"/>
                </a:solidFill>
              </a:rPr>
              <a:t>/public/SA%20elevator%20090.jpg?itok=</a:t>
            </a:r>
            <a:r>
              <a:rPr lang="en-US" sz="1800" dirty="0" err="1">
                <a:solidFill>
                  <a:schemeClr val="accent1"/>
                </a:solidFill>
              </a:rPr>
              <a:t>vgTMRbft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Signage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Floor signage to indicate where to go.</a:t>
            </a:r>
          </a:p>
          <a:p>
            <a:r>
              <a:rPr lang="en-US" sz="1800" dirty="0"/>
              <a:t>Color coded for each department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>
                <a:solidFill>
                  <a:schemeClr val="accent1"/>
                </a:solidFill>
              </a:rPr>
              <a:t>https://2.bp.blogspot.com/-ZajEteJ6zj4/</a:t>
            </a:r>
            <a:r>
              <a:rPr lang="en-US" sz="1800" dirty="0" err="1">
                <a:solidFill>
                  <a:schemeClr val="accent1"/>
                </a:solidFill>
              </a:rPr>
              <a:t>VzKKoZHzF</a:t>
            </a:r>
            <a:r>
              <a:rPr lang="en-US" sz="1800" dirty="0">
                <a:solidFill>
                  <a:schemeClr val="accent1"/>
                </a:solidFill>
              </a:rPr>
              <a:t>-I/</a:t>
            </a:r>
            <a:r>
              <a:rPr lang="en-US" sz="1800" dirty="0" err="1">
                <a:solidFill>
                  <a:schemeClr val="accent1"/>
                </a:solidFill>
              </a:rPr>
              <a:t>AAAAAAAACmA</a:t>
            </a:r>
            <a:r>
              <a:rPr lang="en-US" sz="1800" dirty="0">
                <a:solidFill>
                  <a:schemeClr val="accent1"/>
                </a:solidFill>
              </a:rPr>
              <a:t>/CB_vQGyBPOgkd6kPFXvB-bNyct6WIPO0QCLcB/s1600/TMR-Hamamatsucho-02.JPG</a:t>
            </a:r>
          </a:p>
        </p:txBody>
      </p:sp>
    </p:spTree>
    <p:extLst>
      <p:ext uri="{BB962C8B-B14F-4D97-AF65-F5344CB8AC3E}">
        <p14:creationId xmlns:p14="http://schemas.microsoft.com/office/powerpoint/2010/main" val="38289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Signage – Floor signage on Floor 1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8767" y="1825625"/>
            <a:ext cx="7003504" cy="4967786"/>
            <a:chOff x="1699672" y="1890214"/>
            <a:chExt cx="7003504" cy="4967786"/>
          </a:xfrm>
        </p:grpSpPr>
        <p:sp>
          <p:nvSpPr>
            <p:cNvPr id="3" name="Oval 2"/>
            <p:cNvSpPr/>
            <p:nvPr/>
          </p:nvSpPr>
          <p:spPr>
            <a:xfrm>
              <a:off x="3480179" y="4394579"/>
              <a:ext cx="3411940" cy="24634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048624">
              <a:off x="1699672" y="4237323"/>
              <a:ext cx="2852382" cy="86812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3979499" y="2968387"/>
              <a:ext cx="2852382" cy="69603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8456920">
              <a:off x="5850794" y="4394578"/>
              <a:ext cx="2852382" cy="6960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8115562">
              <a:off x="3543442" y="4859902"/>
              <a:ext cx="965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1A10 – </a:t>
              </a:r>
            </a:p>
            <a:p>
              <a:r>
                <a:rPr lang="en-US" dirty="0"/>
                <a:t>1A15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57672" y="4096265"/>
              <a:ext cx="965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1B16 – </a:t>
              </a:r>
            </a:p>
            <a:p>
              <a:r>
                <a:rPr lang="en-US" dirty="0"/>
                <a:t>1B20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3045730">
              <a:off x="5985917" y="5219042"/>
              <a:ext cx="965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1C21 – </a:t>
              </a:r>
            </a:p>
            <a:p>
              <a:r>
                <a:rPr lang="en-US" dirty="0"/>
                <a:t>1C26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57618" y="2012573"/>
            <a:ext cx="3781982" cy="4351338"/>
            <a:chOff x="8257618" y="2012573"/>
            <a:chExt cx="3781982" cy="4351338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8257618" y="2012573"/>
              <a:ext cx="3781982" cy="435133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1 is for the floor number</a:t>
              </a:r>
            </a:p>
            <a:p>
              <a:r>
                <a:rPr lang="en-US" sz="1600" dirty="0"/>
                <a:t>A is for the different corridors</a:t>
              </a:r>
            </a:p>
            <a:p>
              <a:r>
                <a:rPr lang="en-US" sz="1600" dirty="0"/>
                <a:t>10-15 is for the different room numbers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48741" y="4103659"/>
              <a:ext cx="2576460" cy="15311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57618" y="4188242"/>
              <a:ext cx="328911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1 A 10 -</a:t>
              </a:r>
            </a:p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1 A 15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47831" y="3700834"/>
              <a:ext cx="2961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Signs in the corridors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38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courtroom signage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6109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Provides feedback on when the next case will be ready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45540" y="1867042"/>
            <a:ext cx="5404514" cy="3735364"/>
            <a:chOff x="5545540" y="1867042"/>
            <a:chExt cx="5404514" cy="3735364"/>
          </a:xfrm>
        </p:grpSpPr>
        <p:sp>
          <p:nvSpPr>
            <p:cNvPr id="4" name="Rectangle 3"/>
            <p:cNvSpPr/>
            <p:nvPr/>
          </p:nvSpPr>
          <p:spPr>
            <a:xfrm>
              <a:off x="5545540" y="2441598"/>
              <a:ext cx="5404514" cy="316080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545540" y="1867042"/>
              <a:ext cx="5404514" cy="280958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27677" y="4908685"/>
              <a:ext cx="45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Next up:		 	953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27677" y="2086896"/>
              <a:ext cx="4612944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Room 203</a:t>
              </a:r>
            </a:p>
            <a:p>
              <a:endParaRPr lang="en-US" sz="2000" b="1" dirty="0"/>
            </a:p>
            <a:p>
              <a:r>
                <a:rPr lang="en-US" sz="2000" b="1" dirty="0"/>
                <a:t>Case Number:  		940</a:t>
              </a:r>
            </a:p>
            <a:p>
              <a:endParaRPr lang="en-US" sz="2000" dirty="0"/>
            </a:p>
            <a:p>
              <a:r>
                <a:rPr lang="en-US" sz="2000" dirty="0"/>
                <a:t>Start Time:		10:40 AM</a:t>
              </a:r>
            </a:p>
            <a:p>
              <a:endParaRPr lang="en-US" sz="2000" dirty="0"/>
            </a:p>
            <a:p>
              <a:r>
                <a:rPr lang="en-US" sz="2000" dirty="0"/>
                <a:t>Estimated Finish:		11:30 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70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signage improvements/getting rid of confusing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Juvenile court/waiting area signage on floor 1</a:t>
            </a:r>
          </a:p>
          <a:p>
            <a:r>
              <a:rPr lang="en-US" sz="2000" dirty="0"/>
              <a:t>So many forms near self help </a:t>
            </a:r>
          </a:p>
          <a:p>
            <a:pPr lvl="1"/>
            <a:r>
              <a:rPr lang="en-US" sz="1800" dirty="0"/>
              <a:t>How to know which to pick?</a:t>
            </a:r>
          </a:p>
          <a:p>
            <a:pPr lvl="1"/>
            <a:r>
              <a:rPr lang="en-US" sz="1800" dirty="0"/>
              <a:t>Too much content to pick on first glance</a:t>
            </a:r>
          </a:p>
          <a:p>
            <a:pPr lvl="1"/>
            <a:r>
              <a:rPr lang="en-US" sz="1800" dirty="0"/>
              <a:t>No labeling of the form</a:t>
            </a:r>
          </a:p>
          <a:p>
            <a:r>
              <a:rPr lang="en-US" sz="2000" dirty="0"/>
              <a:t>Some signs without arrows</a:t>
            </a:r>
          </a:p>
          <a:p>
            <a:r>
              <a:rPr lang="en-US" sz="2000" dirty="0"/>
              <a:t>Reducing signs near the metal detectors</a:t>
            </a:r>
          </a:p>
        </p:txBody>
      </p:sp>
    </p:spTree>
    <p:extLst>
      <p:ext uri="{BB962C8B-B14F-4D97-AF65-F5344CB8AC3E}">
        <p14:creationId xmlns:p14="http://schemas.microsoft.com/office/powerpoint/2010/main" val="2015324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11" y="5919807"/>
            <a:ext cx="3602834" cy="690563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</a:t>
            </a:r>
            <a:r>
              <a:rPr lang="en-US" sz="1600" dirty="0" err="1">
                <a:solidFill>
                  <a:schemeClr val="accent1"/>
                </a:solidFill>
              </a:rPr>
              <a:t>www.malagaweb.com</a:t>
            </a:r>
            <a:r>
              <a:rPr lang="en-US" sz="1600" dirty="0">
                <a:solidFill>
                  <a:schemeClr val="accent1"/>
                </a:solidFill>
              </a:rPr>
              <a:t>/images/</a:t>
            </a:r>
            <a:r>
              <a:rPr lang="en-US" sz="1600" dirty="0" err="1">
                <a:solidFill>
                  <a:schemeClr val="accent1"/>
                </a:solidFill>
              </a:rPr>
              <a:t>malaga</a:t>
            </a:r>
            <a:r>
              <a:rPr lang="en-US" sz="1600" dirty="0">
                <a:solidFill>
                  <a:schemeClr val="accent1"/>
                </a:solidFill>
              </a:rPr>
              <a:t>-airport/</a:t>
            </a:r>
            <a:r>
              <a:rPr lang="en-US" sz="1600" dirty="0" err="1">
                <a:solidFill>
                  <a:schemeClr val="accent1"/>
                </a:solidFill>
              </a:rPr>
              <a:t>malaga</a:t>
            </a:r>
            <a:r>
              <a:rPr lang="en-US" sz="1600" dirty="0">
                <a:solidFill>
                  <a:schemeClr val="accent1"/>
                </a:solidFill>
              </a:rPr>
              <a:t>-airport-</a:t>
            </a:r>
            <a:r>
              <a:rPr lang="en-US" sz="1600" dirty="0" err="1">
                <a:solidFill>
                  <a:schemeClr val="accent1"/>
                </a:solidFill>
              </a:rPr>
              <a:t>departures.jpg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67" y="0"/>
            <a:ext cx="9144000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5077" y="1423560"/>
          <a:ext cx="446079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Scheduled</a:t>
                      </a:r>
                      <a:r>
                        <a:rPr lang="en-US" baseline="0" dirty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10:00</a:t>
                      </a:r>
                      <a:r>
                        <a:rPr lang="en-US" baseline="0" dirty="0"/>
                        <a:t>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10:30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11:</a:t>
                      </a:r>
                      <a:r>
                        <a:rPr lang="en-US" baseline="0" dirty="0"/>
                        <a:t>00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11:00 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997"/>
            <a:ext cx="10515600" cy="1325563"/>
          </a:xfrm>
        </p:spPr>
        <p:txBody>
          <a:bodyPr/>
          <a:lstStyle/>
          <a:p>
            <a:r>
              <a:rPr lang="en-US" dirty="0"/>
              <a:t>Waiting area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Scheduling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387" y="3718679"/>
            <a:ext cx="4149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** If we have an idea of average time for different type of cases, ex. Average time for delinquency cases (on observing court sessions 1 day, I saw delinquency cases going faster, but that is just data of one day)</a:t>
            </a:r>
          </a:p>
          <a:p>
            <a:endParaRPr lang="en-US" sz="1400" dirty="0"/>
          </a:p>
          <a:p>
            <a:r>
              <a:rPr lang="en-US" sz="1400" dirty="0"/>
              <a:t>IF we do not have that data, then only giving start time of current case, and case numbers for the next cases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496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area -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PA </a:t>
            </a:r>
          </a:p>
          <a:p>
            <a:pPr lvl="1"/>
            <a:r>
              <a:rPr lang="en-US" sz="1800" dirty="0"/>
              <a:t>One floor, then an all building announcement</a:t>
            </a:r>
          </a:p>
          <a:p>
            <a:r>
              <a:rPr lang="en-US" sz="2000" dirty="0"/>
              <a:t>Text message notifications when your case is next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856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system</a:t>
            </a:r>
          </a:p>
        </p:txBody>
      </p:sp>
      <p:sp>
        <p:nvSpPr>
          <p:cNvPr id="3" name="Freeform 2"/>
          <p:cNvSpPr/>
          <p:nvPr/>
        </p:nvSpPr>
        <p:spPr>
          <a:xfrm>
            <a:off x="1063351" y="2166425"/>
            <a:ext cx="6294655" cy="3781797"/>
          </a:xfrm>
          <a:custGeom>
            <a:avLst/>
            <a:gdLst>
              <a:gd name="connsiteX0" fmla="*/ 2597613 w 6294655"/>
              <a:gd name="connsiteY0" fmla="*/ 0 h 3781797"/>
              <a:gd name="connsiteX1" fmla="*/ 9158 w 6294655"/>
              <a:gd name="connsiteY1" fmla="*/ 1237957 h 3781797"/>
              <a:gd name="connsiteX2" fmla="*/ 1908296 w 6294655"/>
              <a:gd name="connsiteY2" fmla="*/ 3559126 h 3781797"/>
              <a:gd name="connsiteX3" fmla="*/ 6184875 w 6294655"/>
              <a:gd name="connsiteY3" fmla="*/ 3348110 h 3781797"/>
              <a:gd name="connsiteX4" fmla="*/ 5003188 w 6294655"/>
              <a:gd name="connsiteY4" fmla="*/ 548640 h 3781797"/>
              <a:gd name="connsiteX5" fmla="*/ 4735902 w 6294655"/>
              <a:gd name="connsiteY5" fmla="*/ 112541 h 378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655" h="3781797">
                <a:moveTo>
                  <a:pt x="2597613" y="0"/>
                </a:moveTo>
                <a:cubicBezTo>
                  <a:pt x="1360828" y="322384"/>
                  <a:pt x="124044" y="644769"/>
                  <a:pt x="9158" y="1237957"/>
                </a:cubicBezTo>
                <a:cubicBezTo>
                  <a:pt x="-105728" y="1831145"/>
                  <a:pt x="879010" y="3207434"/>
                  <a:pt x="1908296" y="3559126"/>
                </a:cubicBezTo>
                <a:cubicBezTo>
                  <a:pt x="2937582" y="3910818"/>
                  <a:pt x="5669060" y="3849857"/>
                  <a:pt x="6184875" y="3348110"/>
                </a:cubicBezTo>
                <a:cubicBezTo>
                  <a:pt x="6700690" y="2846363"/>
                  <a:pt x="5244684" y="1087902"/>
                  <a:pt x="5003188" y="548640"/>
                </a:cubicBezTo>
                <a:cubicBezTo>
                  <a:pt x="4761692" y="9378"/>
                  <a:pt x="4748797" y="60959"/>
                  <a:pt x="4735902" y="1125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96398" y="2166425"/>
            <a:ext cx="604911" cy="6752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7752" y="1690688"/>
            <a:ext cx="241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Handed a digital token when they enter (could be same for case number)</a:t>
            </a:r>
          </a:p>
        </p:txBody>
      </p:sp>
      <p:sp>
        <p:nvSpPr>
          <p:cNvPr id="6" name="Oval 5"/>
          <p:cNvSpPr/>
          <p:nvPr/>
        </p:nvSpPr>
        <p:spPr>
          <a:xfrm>
            <a:off x="373366" y="3280230"/>
            <a:ext cx="1515069" cy="105954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Processing </a:t>
            </a:r>
          </a:p>
        </p:txBody>
      </p:sp>
      <p:sp>
        <p:nvSpPr>
          <p:cNvPr id="7" name="Oval 6"/>
          <p:cNvSpPr/>
          <p:nvPr/>
        </p:nvSpPr>
        <p:spPr>
          <a:xfrm>
            <a:off x="2275295" y="4920343"/>
            <a:ext cx="1540413" cy="102787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Waiting</a:t>
            </a:r>
          </a:p>
        </p:txBody>
      </p:sp>
      <p:sp>
        <p:nvSpPr>
          <p:cNvPr id="8" name="Oval 7"/>
          <p:cNvSpPr/>
          <p:nvPr/>
        </p:nvSpPr>
        <p:spPr>
          <a:xfrm>
            <a:off x="5969852" y="2841674"/>
            <a:ext cx="1167171" cy="10461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Exited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4578" y="751014"/>
            <a:ext cx="3318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Impact</a:t>
            </a:r>
            <a:r>
              <a:rPr lang="en-US" sz="1600" dirty="0"/>
              <a:t> –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Allows better communication within the system about each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If average time for different types of cases is known, then this can be used by the child care center to assess when they can take the next child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73141" y="4057323"/>
            <a:ext cx="3668782" cy="1995904"/>
            <a:chOff x="6639010" y="3052661"/>
            <a:chExt cx="5404514" cy="2940183"/>
          </a:xfrm>
        </p:grpSpPr>
        <p:sp>
          <p:nvSpPr>
            <p:cNvPr id="13" name="Rectangle 12"/>
            <p:cNvSpPr/>
            <p:nvPr/>
          </p:nvSpPr>
          <p:spPr>
            <a:xfrm>
              <a:off x="6639010" y="3052661"/>
              <a:ext cx="5404514" cy="280958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21148" y="3272515"/>
              <a:ext cx="4612944" cy="272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Child care center</a:t>
              </a:r>
            </a:p>
            <a:p>
              <a:endParaRPr lang="en-US" b="1" dirty="0"/>
            </a:p>
            <a:p>
              <a:r>
                <a:rPr lang="en-US" b="1" dirty="0"/>
                <a:t>Current occupancy:  	5</a:t>
              </a:r>
            </a:p>
            <a:p>
              <a:endParaRPr lang="en-US" dirty="0"/>
            </a:p>
            <a:p>
              <a:r>
                <a:rPr lang="en-US" dirty="0"/>
                <a:t>Spots remaining:		1</a:t>
              </a:r>
            </a:p>
            <a:p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126711" y="6011364"/>
            <a:ext cx="3961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Person at the center can check the status of where the parent of the child in the system is, and update the board accordingly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42400" y="3701026"/>
            <a:ext cx="1854200" cy="3562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05803" y="3534230"/>
            <a:ext cx="3865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As they move through the system, their status is updated which allows people within the system to understand where they are </a:t>
            </a:r>
          </a:p>
        </p:txBody>
      </p:sp>
    </p:spTree>
    <p:extLst>
      <p:ext uri="{BB962C8B-B14F-4D97-AF65-F5344CB8AC3E}">
        <p14:creationId xmlns:p14="http://schemas.microsoft.com/office/powerpoint/2010/main" val="377058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486" r="-1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Uniforms/ID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A way for plaintiffs to know who they can talk to in the courthouse to learn more information </a:t>
            </a:r>
          </a:p>
        </p:txBody>
      </p:sp>
    </p:spTree>
    <p:extLst>
      <p:ext uri="{BB962C8B-B14F-4D97-AF65-F5344CB8AC3E}">
        <p14:creationId xmlns:p14="http://schemas.microsoft.com/office/powerpoint/2010/main" val="350900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Ideation for solutions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6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 of a scavenger hunt…information is shared in a phased manner, with only enough helping you get to the next step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6603" y="2124222"/>
            <a:ext cx="10888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–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ideas that may solve the evident issues around keeping the user informed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MashUp</a:t>
            </a:r>
            <a:r>
              <a:rPr lang="en-US" dirty="0"/>
              <a:t>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Airport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Restaurant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Parking spaces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Metro stations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Hotels</a:t>
            </a:r>
          </a:p>
        </p:txBody>
      </p:sp>
    </p:spTree>
    <p:extLst>
      <p:ext uri="{BB962C8B-B14F-4D97-AF65-F5344CB8AC3E}">
        <p14:creationId xmlns:p14="http://schemas.microsoft.com/office/powerpoint/2010/main" val="250876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32000" y="12683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25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51900" y="3014573"/>
            <a:ext cx="3021232" cy="17352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entering the system </a:t>
            </a:r>
          </a:p>
        </p:txBody>
      </p:sp>
      <p:pic>
        <p:nvPicPr>
          <p:cNvPr id="1026" name="Picture 2" descr="Image result for caseworker symbo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0" t="9941" r="36409" b="4711"/>
          <a:stretch/>
        </p:blipFill>
        <p:spPr bwMode="auto">
          <a:xfrm>
            <a:off x="1153550" y="3089219"/>
            <a:ext cx="866336" cy="13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572" y="4417255"/>
            <a:ext cx="2700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D: While notifying the litigant, the caseworker reads a script sharing process and things to expect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67535" y="41958"/>
            <a:ext cx="177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D: Defendant</a:t>
            </a:r>
          </a:p>
          <a:p>
            <a:r>
              <a:rPr lang="en-US" dirty="0"/>
              <a:t>P: Plaintiff</a:t>
            </a:r>
          </a:p>
        </p:txBody>
      </p:sp>
      <p:pic>
        <p:nvPicPr>
          <p:cNvPr id="1028" name="Picture 4" descr="Image result for not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976" y="1865348"/>
            <a:ext cx="1406232" cy="104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66200" y="3014573"/>
            <a:ext cx="26677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D- A sheet that gives the 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You may need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Once you clear security, please check in at 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Please report to floor 3, court </a:t>
            </a:r>
            <a:r>
              <a:rPr lang="en-US" sz="1200" b="1" dirty="0"/>
              <a:t>3A12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Carry print out of this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dirty="0"/>
              <a:t>For queries ,please call 1800- </a:t>
            </a:r>
            <a:r>
              <a:rPr lang="en-US" sz="1200" dirty="0" err="1"/>
              <a:t>fhj-fhjd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7183217" y="4982472"/>
            <a:ext cx="3179299" cy="14175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Please expect to be there for 1-6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Dressing 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Please carry any medication you might need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8834" y="1690688"/>
            <a:ext cx="31786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P: On filing online</a:t>
            </a:r>
          </a:p>
          <a:p>
            <a:r>
              <a:rPr lang="en-US" sz="1600" b="1" i="1" dirty="0"/>
              <a:t>Ticket confirmation information sent on mail (airline ticket)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 at 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expect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08275" y="1451663"/>
            <a:ext cx="1628613" cy="2925789"/>
            <a:chOff x="5616410" y="3600070"/>
            <a:chExt cx="1628613" cy="2925789"/>
          </a:xfrm>
        </p:grpSpPr>
        <p:pic>
          <p:nvPicPr>
            <p:cNvPr id="1032" name="Picture 8" descr="Image result for phone blank scre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410" y="3600070"/>
              <a:ext cx="1628613" cy="292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882185" y="4296444"/>
              <a:ext cx="109182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u="sng" dirty="0"/>
                <a:t>Push SMS </a:t>
              </a:r>
              <a:r>
                <a:rPr lang="en-US" sz="1400" dirty="0"/>
                <a:t>– Please check in at the counter on 1</a:t>
              </a:r>
              <a:r>
                <a:rPr lang="en-US" sz="1400" baseline="30000" dirty="0"/>
                <a:t>st</a:t>
              </a:r>
              <a:r>
                <a:rPr lang="en-US" sz="1400" dirty="0"/>
                <a:t> floor after clearing security</a:t>
              </a:r>
            </a:p>
          </p:txBody>
        </p:sp>
      </p:grpSp>
      <p:pic>
        <p:nvPicPr>
          <p:cNvPr id="16" name="Picture 4" descr="Image result for not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63" y="4546600"/>
            <a:ext cx="2672378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2600" y="5168900"/>
            <a:ext cx="241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Redesigning the notice for better understanding </a:t>
            </a:r>
            <a:r>
              <a:rPr lang="en-US" sz="1400" dirty="0"/>
              <a:t>(current ones are wordy/have legal words and put in 1 big para.)</a:t>
            </a:r>
          </a:p>
        </p:txBody>
      </p:sp>
    </p:spTree>
    <p:extLst>
      <p:ext uri="{BB962C8B-B14F-4D97-AF65-F5344CB8AC3E}">
        <p14:creationId xmlns:p14="http://schemas.microsoft.com/office/powerpoint/2010/main" val="208613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security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79152"/>
            <a:ext cx="10823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Flyers are handed by the security personnel to people coming in. Flyers have </a:t>
            </a:r>
            <a:r>
              <a:rPr lang="en-US" i="1" u="sng" dirty="0"/>
              <a:t>simple questions in layman language </a:t>
            </a:r>
            <a:r>
              <a:rPr lang="en-US" i="1" dirty="0"/>
              <a:t>to help users </a:t>
            </a:r>
            <a:r>
              <a:rPr lang="en-US" i="1" u="sng" dirty="0"/>
              <a:t>identify what they are there for</a:t>
            </a:r>
            <a:r>
              <a:rPr lang="en-US" i="1" dirty="0"/>
              <a:t>, and understand the NEXT STEP (</a:t>
            </a:r>
            <a:r>
              <a:rPr lang="en-US" i="1" u="sng" dirty="0"/>
              <a:t>WHERE </a:t>
            </a:r>
            <a:r>
              <a:rPr lang="en-US" i="1" dirty="0"/>
              <a:t>they need to go and </a:t>
            </a:r>
            <a:r>
              <a:rPr lang="en-US" i="1" u="sng" dirty="0"/>
              <a:t>WHAT</a:t>
            </a:r>
            <a:r>
              <a:rPr lang="en-US" i="1" dirty="0"/>
              <a:t> they need to do)</a:t>
            </a:r>
            <a:endParaRPr lang="en-US" i="1" u="sng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08295" y="2405575"/>
            <a:ext cx="6979361" cy="4248444"/>
            <a:chOff x="1308295" y="2405575"/>
            <a:chExt cx="6979361" cy="4248444"/>
          </a:xfrm>
        </p:grpSpPr>
        <p:sp>
          <p:nvSpPr>
            <p:cNvPr id="4" name="Rectangle 3"/>
            <p:cNvSpPr/>
            <p:nvPr/>
          </p:nvSpPr>
          <p:spPr>
            <a:xfrm>
              <a:off x="1308295" y="2405575"/>
              <a:ext cx="1674056" cy="14067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Is your partner…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FLOOR 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982351" y="2405575"/>
              <a:ext cx="1674056" cy="14067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Is parent’s drug abuse impacting child?</a:t>
              </a:r>
            </a:p>
            <a:p>
              <a:pPr algn="ctr"/>
              <a:endParaRPr lang="en-US" sz="1600" dirty="0"/>
            </a:p>
            <a:p>
              <a:pPr algn="ctr"/>
              <a:r>
                <a:rPr lang="en-US" sz="1600" dirty="0"/>
                <a:t>FLOOR 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8295" y="3826412"/>
              <a:ext cx="1674056" cy="140677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you being threatened by someone?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FLOOR 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08295" y="5247249"/>
              <a:ext cx="1674056" cy="14067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FLOOR 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82351" y="3833446"/>
              <a:ext cx="1674056" cy="140677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FLOOR 4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82351" y="5240215"/>
              <a:ext cx="1674056" cy="14067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16175" y="2419419"/>
              <a:ext cx="3171481" cy="35312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Is your partner not respecting custody order?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Is your partner not respecting child support order?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_____</a:t>
              </a:r>
            </a:p>
            <a:p>
              <a:pPr algn="ctr"/>
              <a:endParaRPr lang="en-US" dirty="0"/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FILL YELLOW FORM 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GO TO self help center on Floor1</a:t>
              </a:r>
            </a:p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545931" y="3013837"/>
              <a:ext cx="2570243" cy="5370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82351" y="5233181"/>
              <a:ext cx="1674056" cy="141380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For any query, contact information desk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190232" y="6110514"/>
            <a:ext cx="5725997" cy="543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 knows they have to go to self help center at floor 1</a:t>
            </a:r>
          </a:p>
        </p:txBody>
      </p:sp>
    </p:spTree>
    <p:extLst>
      <p:ext uri="{BB962C8B-B14F-4D97-AF65-F5344CB8AC3E}">
        <p14:creationId xmlns:p14="http://schemas.microsoft.com/office/powerpoint/2010/main" val="366903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security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10831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 informing the user of the things they should take out / things they cant carry before they reach the point at which they start taking out the prohibited material.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0194" y="5287052"/>
            <a:ext cx="696685" cy="841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14" y="3368448"/>
            <a:ext cx="657225" cy="1514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20342" y="3704770"/>
            <a:ext cx="696685" cy="841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700999">
            <a:off x="2267651" y="4169196"/>
            <a:ext cx="1750574" cy="31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186057" y="3889829"/>
            <a:ext cx="2075543" cy="24674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Impact – spending less time once people reach, don’t have to be told by the personnel, don’t hold up the line</a:t>
            </a:r>
          </a:p>
        </p:txBody>
      </p:sp>
    </p:spTree>
    <p:extLst>
      <p:ext uri="{BB962C8B-B14F-4D97-AF65-F5344CB8AC3E}">
        <p14:creationId xmlns:p14="http://schemas.microsoft.com/office/powerpoint/2010/main" val="183126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319"/>
          </a:xfrm>
        </p:spPr>
        <p:txBody>
          <a:bodyPr/>
          <a:lstStyle/>
          <a:p>
            <a:r>
              <a:rPr lang="en-US" dirty="0"/>
              <a:t>Information desk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7600" y="2162629"/>
            <a:ext cx="1023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 –</a:t>
            </a:r>
          </a:p>
          <a:p>
            <a:endParaRPr lang="en-US" dirty="0"/>
          </a:p>
          <a:p>
            <a:r>
              <a:rPr lang="en-US" dirty="0"/>
              <a:t>Child trouble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your child not going to school / misbehaving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Partner trouble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your partner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19885" y="2975428"/>
            <a:ext cx="522514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833427" y="2975427"/>
            <a:ext cx="522514" cy="435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65028" y="2336799"/>
            <a:ext cx="37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49541" y="2336799"/>
            <a:ext cx="37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942" y="1393371"/>
            <a:ext cx="1071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info desk, Person fills out a form answering quick questions (written in layman language), which help person at info desk direct them accurately.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957942" y="5578949"/>
            <a:ext cx="10395858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/>
              <a:t>Person at info desk is trained on this and also has a quick reference guide of where to direct basis responses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7942" y="2442947"/>
            <a:ext cx="10395858" cy="2552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3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34803" cy="1103099"/>
          </a:xfrm>
        </p:spPr>
        <p:txBody>
          <a:bodyPr>
            <a:normAutofit fontScale="90000"/>
          </a:bodyPr>
          <a:lstStyle/>
          <a:p>
            <a:r>
              <a:rPr lang="en-US" dirty="0"/>
              <a:t>Self help Kiosks </a:t>
            </a:r>
            <a:r>
              <a:rPr lang="en-US" sz="3100" dirty="0"/>
              <a:t>(and using the same thing in training)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78925" y="1690688"/>
            <a:ext cx="3335066" cy="5167312"/>
            <a:chOff x="1978925" y="1690688"/>
            <a:chExt cx="3335066" cy="5167312"/>
          </a:xfrm>
        </p:grpSpPr>
        <p:sp>
          <p:nvSpPr>
            <p:cNvPr id="3" name="Rectangle 2"/>
            <p:cNvSpPr/>
            <p:nvPr/>
          </p:nvSpPr>
          <p:spPr>
            <a:xfrm>
              <a:off x="2183642" y="1951630"/>
              <a:ext cx="2552131" cy="22382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78925" y="1690688"/>
              <a:ext cx="3016156" cy="27994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11690" y="4490113"/>
              <a:ext cx="668740" cy="23678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6864" y="2567687"/>
              <a:ext cx="897127" cy="897127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stCxn id="3" idx="0"/>
              <a:endCxn id="3" idx="2"/>
            </p:cNvCxnSpPr>
            <p:nvPr/>
          </p:nvCxnSpPr>
          <p:spPr>
            <a:xfrm>
              <a:off x="3459708" y="1951630"/>
              <a:ext cx="0" cy="2238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" idx="1"/>
            </p:cNvCxnSpPr>
            <p:nvPr/>
          </p:nvCxnSpPr>
          <p:spPr>
            <a:xfrm>
              <a:off x="2183642" y="3070747"/>
              <a:ext cx="2552131" cy="19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183642" y="1951630"/>
              <a:ext cx="1262418" cy="11191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My child is acting up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913728" y="365125"/>
            <a:ext cx="4156881" cy="110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Airbnb type community help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632812" y="1648109"/>
            <a:ext cx="5393240" cy="4566509"/>
            <a:chOff x="6632812" y="1648109"/>
            <a:chExt cx="5393240" cy="4566509"/>
          </a:xfrm>
        </p:grpSpPr>
        <p:pic>
          <p:nvPicPr>
            <p:cNvPr id="3076" name="Picture 4" descr="Image result for airbnb community hel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728" y="1648109"/>
              <a:ext cx="5112324" cy="3674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632812" y="5568287"/>
              <a:ext cx="5308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/>
                <a:t>People who have been helped by the system, help people coming in for the first time (similar to YSP)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9826388" y="1951630"/>
              <a:ext cx="1678675" cy="13101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17457" y="3998794"/>
              <a:ext cx="1924334" cy="83251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Help topics, ability to tag keywords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1193" y="4708478"/>
            <a:ext cx="2686235" cy="214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Reducing people dependency and language barriers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Wrong forms get filled (</a:t>
            </a:r>
            <a:r>
              <a:rPr lang="en-US" sz="1600" dirty="0" err="1"/>
              <a:t>lara</a:t>
            </a:r>
            <a:r>
              <a:rPr lang="en-US" sz="1600" dirty="0"/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Too many forms, don’t know which to fill (photo outside self help) </a:t>
            </a:r>
          </a:p>
        </p:txBody>
      </p:sp>
    </p:spTree>
    <p:extLst>
      <p:ext uri="{BB962C8B-B14F-4D97-AF65-F5344CB8AC3E}">
        <p14:creationId xmlns:p14="http://schemas.microsoft.com/office/powerpoint/2010/main" val="2658123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1114</Words>
  <Application>Microsoft Office PowerPoint</Application>
  <PresentationFormat>Widescreen</PresentationFormat>
  <Paragraphs>192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Mangal</vt:lpstr>
      <vt:lpstr>Office Theme</vt:lpstr>
      <vt:lpstr>Family Court</vt:lpstr>
      <vt:lpstr>Ideation for solutions</vt:lpstr>
      <vt:lpstr>Think of a scavenger hunt…information is shared in a phased manner, with only enough helping you get to the next step</vt:lpstr>
      <vt:lpstr>Steps</vt:lpstr>
      <vt:lpstr>Before entering the system </vt:lpstr>
      <vt:lpstr>At security</vt:lpstr>
      <vt:lpstr>At security</vt:lpstr>
      <vt:lpstr>Information desk</vt:lpstr>
      <vt:lpstr>Self help Kiosks (and using the same thing in training)</vt:lpstr>
      <vt:lpstr>Filling forms in person (at Self help)</vt:lpstr>
      <vt:lpstr>Wayfinding - Elevator (hotel)</vt:lpstr>
      <vt:lpstr>Signage</vt:lpstr>
      <vt:lpstr>Signage – Floor signage on Floor 1 </vt:lpstr>
      <vt:lpstr>Outside courtroom signage</vt:lpstr>
      <vt:lpstr>Basic signage improvements/getting rid of confusing parts</vt:lpstr>
      <vt:lpstr>Waiting area –  Scheduling</vt:lpstr>
      <vt:lpstr>Waiting area - Notification</vt:lpstr>
      <vt:lpstr>Token system</vt:lpstr>
      <vt:lpstr>Uniforms/ID card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Court</dc:title>
  <dc:creator>Dark Knight</dc:creator>
  <cp:lastModifiedBy>Dark Knight</cp:lastModifiedBy>
  <cp:revision>1</cp:revision>
  <dcterms:created xsi:type="dcterms:W3CDTF">2018-02-05T01:37:03Z</dcterms:created>
  <dcterms:modified xsi:type="dcterms:W3CDTF">2018-02-05T01:40:22Z</dcterms:modified>
</cp:coreProperties>
</file>